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56" r:id="rId6"/>
    <p:sldId id="290" r:id="rId7"/>
    <p:sldId id="289" r:id="rId8"/>
    <p:sldId id="288" r:id="rId9"/>
    <p:sldId id="287" r:id="rId10"/>
    <p:sldId id="286" r:id="rId11"/>
    <p:sldId id="285" r:id="rId12"/>
    <p:sldId id="284" r:id="rId13"/>
    <p:sldId id="283" r:id="rId14"/>
    <p:sldId id="282" r:id="rId15"/>
    <p:sldId id="281" r:id="rId16"/>
    <p:sldId id="268" r:id="rId17"/>
    <p:sldId id="275" r:id="rId18"/>
    <p:sldId id="276" r:id="rId19"/>
    <p:sldId id="271" r:id="rId20"/>
    <p:sldId id="277" r:id="rId21"/>
    <p:sldId id="278" r:id="rId22"/>
    <p:sldId id="280" r:id="rId23"/>
    <p:sldId id="279" r:id="rId24"/>
    <p:sldId id="269" r:id="rId25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EAFEBE-3B9F-41FC-B8BC-D3AAAAEF7B41}" v="721" dt="2024-10-19T14:55:10.473"/>
    <p1510:client id="{C1784A12-4DA8-4412-963F-A8EE3EA05671}" v="1219" dt="2024-10-18T00:56:27.986"/>
    <p1510:client id="{CDD0EE04-3FDC-4B22-B08A-72C4D8BBD41F}" v="2374" dt="2024-10-19T15:38:56.6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4188C-5123-C403-D056-93E26F433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41F348-3173-4368-9AE4-2C210B104C9A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48FF5D-D431-88CE-6059-A5CCBA4B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36DCA9-8EA9-A37A-51F1-8B71F4CBC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1F76F7-039B-430A-B7B5-577DDA3C4D0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4697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D59DDA-6441-1B7C-B62C-BF62B03B0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D6C737-1E34-435B-8742-DFCAF78F49C8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B4E6C9-D9FC-E0DC-02F2-F642D50D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7BB54B-F4A2-4AA3-61E6-2A9526B0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16F8B4-0831-4CF4-85C7-B8BB0D88BD5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011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5B2444-C6E0-2A95-B28D-C7A5E66A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E7F4D5-5FF4-4AE9-9E53-FBC51E1889ED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08FAD-EDC2-8C7B-CA3B-A64C9007E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F2CA30-119A-4372-93F3-D47A1D77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20E77F-8C06-477A-82CE-75C5F46B7A4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819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5EF62E-0F2D-47C5-6D89-F3CCC797A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F4013DC-8F6A-2CEA-B95A-3A12F4C28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668CB8-DA21-60CA-576A-40CEC5DC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6A8E9C-7002-046F-C62C-7F7B5DF4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BD49D0-7B3E-366D-C1B1-645D15AAD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37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14900-2B20-CF61-3EF4-0A478244D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001EAC-6554-6610-2375-BA980B384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B100A3-B288-7584-7AB3-3E2C89CB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67905D-FE02-43D8-7F1A-B52231D5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9585B9-64F8-F534-75D1-DB0DF76E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59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738F6-0B84-F482-8581-48DA7812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F32F5C-3A9A-B986-48CB-28B6608B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0B67F0-1844-E07C-FBBF-6ED7E9FEA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C171B8-D512-7700-A187-95FFAA3B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7D3D2D-4DBF-3F52-754A-0DE045A29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1285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6D6A7-8208-8CB5-1985-A690E3FD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A60FB5-FBFF-38BB-9508-C46FDB26E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2AD750-9710-6744-3DFA-8094CA9B7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C0DD2-EA0A-EC6D-D5F7-AADE939C6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482AC6-F053-EEDD-5637-B347FE01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F95F68-3D6D-9BA7-9C25-7DA1717F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152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E04330-174D-29E5-8654-46A07AF89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E00D73-2C2D-23AB-0134-CF309677B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249F24-FCDC-6B9A-A6D7-D05223708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6A79D9-C4D3-5F6D-6C3A-8A7DFBE06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E70E644-EED5-872A-3F3E-8DA878743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A434F67-88BF-E7AB-8146-F015A2E42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316F72-0B0C-741B-4791-1A08DCC0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CD686B2-8C95-B1A7-8647-8AE6D627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8890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CA114-7BEF-8889-4AAD-A4650F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84703BE-0278-68C8-55F1-5E12C6A8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F362A38-B33A-3B43-1FC6-6E9131030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383375D-BA6C-7189-935B-2C4CDA4C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33174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BB3D465-661A-008F-6997-8D0BE07BE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D01AFC2-EE9C-0E49-2FB7-F1B471B6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12F564-8150-6C5C-3AD4-CA179A8E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4443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2C474-3B0B-B417-EC81-75DE75A54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1C390E-B237-7170-85F8-A35CF9644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F85BDB-CC8C-5D62-5852-0D91B7C5C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1FF1C5-64A0-DAB8-6184-8BE64977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DABDF35-C8D7-F2C0-CBF3-D0DCEC1D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293867-BF6F-F150-C690-A101E356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16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4A8A04-19E9-70E3-19CA-3B3FF022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753154-227E-4FB0-9144-264D99B09C4F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2BC6B5-7E86-2B7B-9668-FB92CF95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7AE915-4AA5-1329-97D0-038C90D4E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3A4533-5DBE-4FD4-A061-EAF54B40E89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pic>
        <p:nvPicPr>
          <p:cNvPr id="7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64C5D5B-F775-740C-162F-75F700AA3B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984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4E243-EE90-F093-06FD-D01879DC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5DA1786-0D87-7592-C312-AAA4055FF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3ED9EA-D49E-8E58-3C63-9B8108BE5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1067272-070E-82A2-443A-948B5B5A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1E17D2-90C1-300D-83AA-A1DA1DF93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4B14FE-048C-DF7C-85F1-4F55DAF3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4032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E6FBF-271B-6A71-80D3-84715724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D386F14-8F4A-F22F-9FFC-1164C0CD9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95AC9A-FDC8-0DEE-1058-0933DBB4B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8118C6-633D-F2FC-6522-4511BBD82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7A59AB-5B8D-B9F1-CA52-861E99D9C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00027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916963-F002-4CC0-000F-721A3B3C7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565939-2249-B159-ED7A-6B667FC19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0FB969-A189-C5D2-6D3C-3B2D596A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16F883-BB93-AA0F-E2B5-D8DB0A17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7187D8-30AE-608E-E44C-43BD8F606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16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853632-0636-CD63-8241-3E8831E4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3CC2B-74D8-4575-BC9B-C755C2896EC6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A3DF60-2307-708F-4B50-3EC9B5C1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AA974E-B8F0-D8E5-71C1-3AC1FBF6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64EEBC-97AD-4BB5-8C4C-916E37B736B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898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3206DE05-FE47-C861-B320-19DCD0AD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663D85-07B5-4A63-A5EE-7CB9EBD586D1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266CD70-C085-D99C-4F89-89C7448D3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E0FDED60-12D4-0D84-DC2C-025B2AF2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7F81F3-3B6B-4158-A2EA-435EE12202D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13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7BCF1C5A-A74A-F7CB-5428-776F6FA8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049EFE-17D5-480A-B754-87D854FBA7BD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2ECEE962-D46B-58FA-EF60-EDFE1973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F32B39DE-A1FE-7775-DE1E-ACB086D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139C0E-B88B-4E19-94FC-2325D76F751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4631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5137CD16-6574-6E1F-ABE4-0A545D365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93E6F-C6AF-442E-89E3-F85E24AFDA58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35BCBFEA-C5E5-6A42-1AAA-FAF2685FD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3987B575-2E62-724D-F599-EAD1951F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265F5-9918-43E5-A4FC-F732428B84D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81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57D1C6B0-5D54-197F-AC9B-65D8851F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AD17F-5C37-430A-8177-1918C74E06A4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0D6031AF-FE42-9BB0-2711-99D8A67E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8E6DDA5D-8BD5-1650-B632-A61D9B1D3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5EDAD0-5299-4C4E-859B-63E5266360B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70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2A53A17D-9EEC-1376-506B-D8D43425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897BD8-28FD-44E8-9D3A-DD444A1270E8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843F775C-E2F8-910D-745B-5D354CFD6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33860552-DD75-02DB-B500-B86A9D63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DB9B6-62D8-4BB7-BB1C-7D883C26475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797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E581D842-D706-7D01-7B93-471F1CCC9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3CEA6-D88E-4E80-9FC8-3DA155323873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B16DC51D-DF0D-58F1-CFE1-BE3016910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C407A454-8E16-BB9C-37DE-A2D421A1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8A33F-6685-41BA-80F1-2B0923865B5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97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4FEAEE6-6DC3-82AD-923E-6E89737ACE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2EB787A8-6C53-B312-69D6-15B7C63FD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AB38F5-179C-EC89-D177-EDF645BBB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DEA24CB-D011-40A9-9B00-17F8B95BC099}" type="datetimeFigureOut">
              <a:rPr lang="pt-BR"/>
              <a:pPr>
                <a:defRPr/>
              </a:pPr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6B3C93-8BD6-F4DF-2EF9-9F9B19864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79F760-62C7-A95B-8BCB-9125DE646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1B5D4AF-77A0-46F4-A4DA-44F26C2F6F0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0CD8993-8EFA-C921-CE50-C91B93C59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DAFABD-CCB9-B391-F672-3C505C4ED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6F6392-A335-49EB-9AF3-43BB6706E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24664-DFBB-4E94-A029-90BF542E375A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43C747-C098-229A-2F92-02372364E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01009F-9821-73C3-C06E-B6C465341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77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9167FFF-053C-32A8-23DF-F9F613927C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ítulo 1">
            <a:extLst>
              <a:ext uri="{FF2B5EF4-FFF2-40B4-BE49-F238E27FC236}">
                <a16:creationId xmlns:a16="http://schemas.microsoft.com/office/drawing/2014/main" id="{5E191FB6-9076-7761-D0ED-D4DB65D1453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14800" y="1622706"/>
            <a:ext cx="7654925" cy="2344084"/>
          </a:xfrm>
        </p:spPr>
        <p:txBody>
          <a:bodyPr/>
          <a:lstStyle/>
          <a:p>
            <a:r>
              <a:rPr lang="pt-BR" altLang="pt-BR" sz="4000" dirty="0">
                <a:solidFill>
                  <a:schemeClr val="bg2"/>
                </a:solidFill>
                <a:latin typeface="Poppins SemiBold"/>
                <a:cs typeface="Poppins SemiBold"/>
              </a:rPr>
              <a:t>Do demográfico ao híbrido: performances e resultados de algoritmos de recomendação</a:t>
            </a:r>
            <a:endParaRPr lang="pt-BR" altLang="pt-BR" sz="40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2D5B23A-1E89-B367-5D15-A0EBF7647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8962" y="4931990"/>
            <a:ext cx="5356225" cy="741362"/>
          </a:xfrm>
        </p:spPr>
        <p:txBody>
          <a:bodyPr rtlCol="0">
            <a:normAutofit fontScale="85000" lnSpcReduction="10000"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Aluno: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Gabriel Felix dos Santos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Orientador: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Prof. Dr. Renato Máximo Sátiro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1936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C9DAEB5C-5299-40B1-01ED-3AFF7349516E}"/>
              </a:ext>
            </a:extLst>
          </p:cNvPr>
          <p:cNvSpPr txBox="1"/>
          <p:nvPr/>
        </p:nvSpPr>
        <p:spPr>
          <a:xfrm>
            <a:off x="2235679" y="1946101"/>
            <a:ext cx="4557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7. Filtragem Híbrida (Modelo G)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C4D2A51-C160-2153-E718-1ADAA7E1046D}"/>
              </a:ext>
            </a:extLst>
          </p:cNvPr>
          <p:cNvSpPr txBox="1"/>
          <p:nvPr/>
        </p:nvSpPr>
        <p:spPr>
          <a:xfrm>
            <a:off x="2520371" y="2554642"/>
            <a:ext cx="62817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Modelo A (Filtragem Demográfica pela Média Bayesiana)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D807E6C-A123-2AAE-EC5F-CAAE3283C332}"/>
              </a:ext>
            </a:extLst>
          </p:cNvPr>
          <p:cNvSpPr txBox="1"/>
          <p:nvPr/>
        </p:nvSpPr>
        <p:spPr>
          <a:xfrm>
            <a:off x="2520370" y="3155775"/>
            <a:ext cx="7978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Modelo D (Filtragem Baseada em Conteúdo - Gêneros, tipos e fontes originais)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8DE6F8C-5C30-20BB-6F1C-3D12867DC0B7}"/>
              </a:ext>
            </a:extLst>
          </p:cNvPr>
          <p:cNvSpPr txBox="1"/>
          <p:nvPr/>
        </p:nvSpPr>
        <p:spPr>
          <a:xfrm>
            <a:off x="2520370" y="3695524"/>
            <a:ext cx="83031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Modelo E (Filtragem Colaborativa – Itens bem avaliados por usuários semelhantes)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4171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2266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C3DE9B5-27E8-7EC4-9DB2-A3AFEC5E404C}"/>
              </a:ext>
            </a:extLst>
          </p:cNvPr>
          <p:cNvSpPr txBox="1"/>
          <p:nvPr/>
        </p:nvSpPr>
        <p:spPr>
          <a:xfrm>
            <a:off x="2959156" y="2180627"/>
            <a:ext cx="669804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Treinamento, validação e geração de recomendações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D261B7B-A0E0-FABF-4003-7340BD2150FB}"/>
              </a:ext>
            </a:extLst>
          </p:cNvPr>
          <p:cNvSpPr txBox="1"/>
          <p:nvPr/>
        </p:nvSpPr>
        <p:spPr>
          <a:xfrm>
            <a:off x="2949207" y="3154717"/>
            <a:ext cx="51249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Tempo da </a:t>
            </a:r>
            <a:r>
              <a:rPr lang="pt-BR">
                <a:latin typeface="Calibri"/>
                <a:cs typeface="Calibri"/>
              </a:rPr>
              <a:t>iteração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EA2E2F2-21D1-C3DC-15C4-26F9C818892E}"/>
              </a:ext>
            </a:extLst>
          </p:cNvPr>
          <p:cNvSpPr txBox="1"/>
          <p:nvPr/>
        </p:nvSpPr>
        <p:spPr>
          <a:xfrm>
            <a:off x="2949207" y="3608741"/>
            <a:ext cx="51266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Consumo mínimo, máximo e médio de CPU (%)</a:t>
            </a:r>
            <a:endParaRPr lang="pt-BR" dirty="0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531C082-5925-B6A6-F90E-64CB7566802C}"/>
              </a:ext>
            </a:extLst>
          </p:cNvPr>
          <p:cNvSpPr txBox="1"/>
          <p:nvPr/>
        </p:nvSpPr>
        <p:spPr>
          <a:xfrm>
            <a:off x="2958733" y="4098750"/>
            <a:ext cx="51266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Consumo mínimo, máximo e médio de RAM (%)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85EFA4F-962E-0BEF-5429-D70F40B19C89}"/>
              </a:ext>
            </a:extLst>
          </p:cNvPr>
          <p:cNvSpPr txBox="1"/>
          <p:nvPr/>
        </p:nvSpPr>
        <p:spPr>
          <a:xfrm>
            <a:off x="2635306" y="1713902"/>
            <a:ext cx="669804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8. Medição das Performances</a:t>
            </a:r>
            <a:endParaRPr lang="pt-BR" dirty="0">
              <a:cs typeface="Calibr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533336D-E4FC-9BE3-D3AD-D4BE4F808AE1}"/>
              </a:ext>
            </a:extLst>
          </p:cNvPr>
          <p:cNvSpPr txBox="1"/>
          <p:nvPr/>
        </p:nvSpPr>
        <p:spPr>
          <a:xfrm>
            <a:off x="2958731" y="2707041"/>
            <a:ext cx="51249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Dez iterações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28398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1137"/>
            <a:ext cx="6096000" cy="3287486"/>
          </a:xfrm>
          <a:prstGeom prst="rect">
            <a:avLst/>
          </a:prstGeom>
        </p:spPr>
      </p:pic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588" y="2882265"/>
            <a:ext cx="6092825" cy="328803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D825094-C967-061A-7D15-BB94BAB53138}"/>
              </a:ext>
            </a:extLst>
          </p:cNvPr>
          <p:cNvSpPr txBox="1"/>
          <p:nvPr/>
        </p:nvSpPr>
        <p:spPr>
          <a:xfrm>
            <a:off x="612383" y="4027219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r>
              <a:rPr lang="pt-BR" dirty="0">
                <a:latin typeface="Calibri"/>
                <a:cs typeface="Calibri"/>
              </a:rPr>
              <a:t>: Modelo E</a:t>
            </a:r>
            <a:endParaRPr lang="pt-BR" dirty="0" err="1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CA31824-5BEB-EA54-C89A-D85A25429A5A}"/>
              </a:ext>
            </a:extLst>
          </p:cNvPr>
          <p:cNvSpPr txBox="1"/>
          <p:nvPr/>
        </p:nvSpPr>
        <p:spPr>
          <a:xfrm>
            <a:off x="612383" y="4540598"/>
            <a:ext cx="49284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r>
              <a:rPr lang="pt-BR" dirty="0">
                <a:latin typeface="Calibri"/>
                <a:cs typeface="Calibri"/>
              </a:rPr>
              <a:t>: Modelo F</a:t>
            </a:r>
            <a:endParaRPr lang="pt-BR" dirty="0" err="1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A52C4C0-4139-9346-8218-F8EC7673B7F0}"/>
              </a:ext>
            </a:extLst>
          </p:cNvPr>
          <p:cNvSpPr txBox="1"/>
          <p:nvPr/>
        </p:nvSpPr>
        <p:spPr>
          <a:xfrm>
            <a:off x="612383" y="5058160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r>
              <a:rPr lang="pt-BR" dirty="0">
                <a:latin typeface="Calibri"/>
                <a:cs typeface="Calibri"/>
              </a:rPr>
              <a:t>: Modelo G</a:t>
            </a:r>
            <a:endParaRPr lang="pt-BR" dirty="0" err="1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E545ABB-A11B-5F95-799D-F5D2A946714A}"/>
              </a:ext>
            </a:extLst>
          </p:cNvPr>
          <p:cNvSpPr txBox="1"/>
          <p:nvPr/>
        </p:nvSpPr>
        <p:spPr>
          <a:xfrm>
            <a:off x="6547018" y="1113691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r>
              <a:rPr lang="pt-BR" dirty="0">
                <a:latin typeface="Calibri"/>
                <a:cs typeface="Calibri"/>
              </a:rPr>
              <a:t>: Modelo A</a:t>
            </a:r>
            <a:endParaRPr lang="pt-BR" dirty="0" err="1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BA4FAFD-A1EE-418A-46A4-CB970C1AFF80}"/>
              </a:ext>
            </a:extLst>
          </p:cNvPr>
          <p:cNvSpPr txBox="1"/>
          <p:nvPr/>
        </p:nvSpPr>
        <p:spPr>
          <a:xfrm>
            <a:off x="6547018" y="1481243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 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r>
              <a:rPr lang="pt-BR" dirty="0">
                <a:latin typeface="Calibri"/>
                <a:cs typeface="Calibri"/>
              </a:rPr>
              <a:t>: Modelo B</a:t>
            </a:r>
            <a:endParaRPr lang="pt-BR" dirty="0" err="1">
              <a:cs typeface="Calibri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392779D5-206D-C15A-2C11-F888A17D6E54}"/>
              </a:ext>
            </a:extLst>
          </p:cNvPr>
          <p:cNvSpPr txBox="1"/>
          <p:nvPr/>
        </p:nvSpPr>
        <p:spPr>
          <a:xfrm>
            <a:off x="6547018" y="1848796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Plots</a:t>
            </a:r>
            <a:r>
              <a:rPr lang="pt-BR" dirty="0">
                <a:latin typeface="Calibri"/>
                <a:cs typeface="Calibri"/>
              </a:rPr>
              <a:t>: Modelo C</a:t>
            </a:r>
            <a:endParaRPr lang="pt-BR" dirty="0" err="1">
              <a:cs typeface="Calibri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0A82F412-A5BB-AF3B-61B2-E9765A7E6560}"/>
              </a:ext>
            </a:extLst>
          </p:cNvPr>
          <p:cNvSpPr txBox="1"/>
          <p:nvPr/>
        </p:nvSpPr>
        <p:spPr>
          <a:xfrm>
            <a:off x="6547018" y="2215154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r>
              <a:rPr lang="pt-BR" dirty="0">
                <a:latin typeface="Calibri"/>
                <a:cs typeface="Calibri"/>
              </a:rPr>
              <a:t>: Modelo D</a:t>
            </a:r>
            <a:endParaRPr lang="pt-BR" dirty="0" err="1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4BFEF11-883B-7193-4892-FB745353D4E0}"/>
              </a:ext>
            </a:extLst>
          </p:cNvPr>
          <p:cNvSpPr txBox="1"/>
          <p:nvPr/>
        </p:nvSpPr>
        <p:spPr>
          <a:xfrm>
            <a:off x="6278076" y="647524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Performances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5958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7" y="553208"/>
            <a:ext cx="5998180" cy="3448850"/>
          </a:xfrm>
          <a:prstGeom prst="rect">
            <a:avLst/>
          </a:prstGeom>
        </p:spPr>
      </p:pic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732" y="2716717"/>
            <a:ext cx="6198936" cy="3453578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2A7CE5-ECF9-FC11-FF8E-1EA1A75E2F13}"/>
              </a:ext>
            </a:extLst>
          </p:cNvPr>
          <p:cNvSpPr txBox="1"/>
          <p:nvPr/>
        </p:nvSpPr>
        <p:spPr>
          <a:xfrm>
            <a:off x="612383" y="4027219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r>
              <a:rPr lang="pt-BR" dirty="0">
                <a:latin typeface="Calibri"/>
                <a:cs typeface="Calibri"/>
              </a:rPr>
              <a:t>: Modelo E</a:t>
            </a:r>
            <a:endParaRPr lang="pt-BR" dirty="0" err="1">
              <a:cs typeface="Calibri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FFDAE70-C8BA-FE03-77FE-C594D411AE76}"/>
              </a:ext>
            </a:extLst>
          </p:cNvPr>
          <p:cNvSpPr txBox="1"/>
          <p:nvPr/>
        </p:nvSpPr>
        <p:spPr>
          <a:xfrm>
            <a:off x="612383" y="4540598"/>
            <a:ext cx="49284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r>
              <a:rPr lang="pt-BR" dirty="0">
                <a:latin typeface="Calibri"/>
                <a:cs typeface="Calibri"/>
              </a:rPr>
              <a:t>: Modelo F</a:t>
            </a:r>
            <a:endParaRPr lang="pt-BR" dirty="0" err="1">
              <a:cs typeface="Calibri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DEE16EF-6FCE-FC3E-CABA-19294BC09DA3}"/>
              </a:ext>
            </a:extLst>
          </p:cNvPr>
          <p:cNvSpPr txBox="1"/>
          <p:nvPr/>
        </p:nvSpPr>
        <p:spPr>
          <a:xfrm>
            <a:off x="612383" y="5058160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r>
              <a:rPr lang="pt-BR" dirty="0">
                <a:latin typeface="Calibri"/>
                <a:cs typeface="Calibri"/>
              </a:rPr>
              <a:t>: Modelo G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4BA47A8-F50C-DC34-4C4F-678384A2DB94}"/>
              </a:ext>
            </a:extLst>
          </p:cNvPr>
          <p:cNvSpPr txBox="1"/>
          <p:nvPr/>
        </p:nvSpPr>
        <p:spPr>
          <a:xfrm>
            <a:off x="6547018" y="1113691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r>
              <a:rPr lang="pt-BR" dirty="0">
                <a:latin typeface="Calibri"/>
                <a:cs typeface="Calibri"/>
              </a:rPr>
              <a:t>: Modelo A</a:t>
            </a:r>
            <a:endParaRPr lang="pt-BR" dirty="0" err="1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CA6CAC9-3157-3141-1508-AFBC2D9D9677}"/>
              </a:ext>
            </a:extLst>
          </p:cNvPr>
          <p:cNvSpPr txBox="1"/>
          <p:nvPr/>
        </p:nvSpPr>
        <p:spPr>
          <a:xfrm>
            <a:off x="6547018" y="1481243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 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r>
              <a:rPr lang="pt-BR" dirty="0">
                <a:latin typeface="Calibri"/>
                <a:cs typeface="Calibri"/>
              </a:rPr>
              <a:t>: Modelo B</a:t>
            </a:r>
            <a:endParaRPr lang="pt-BR" dirty="0" err="1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92DB6F94-9E3D-CCA8-48F2-77C09C95591D}"/>
              </a:ext>
            </a:extLst>
          </p:cNvPr>
          <p:cNvSpPr txBox="1"/>
          <p:nvPr/>
        </p:nvSpPr>
        <p:spPr>
          <a:xfrm>
            <a:off x="6547018" y="1848796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Plots</a:t>
            </a:r>
            <a:r>
              <a:rPr lang="pt-BR" dirty="0">
                <a:latin typeface="Calibri"/>
                <a:cs typeface="Calibri"/>
              </a:rPr>
              <a:t>: Modelo C</a:t>
            </a:r>
            <a:endParaRPr lang="pt-BR" dirty="0" err="1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B36D51A-D23A-7664-5E08-4C4F459572F9}"/>
              </a:ext>
            </a:extLst>
          </p:cNvPr>
          <p:cNvSpPr txBox="1"/>
          <p:nvPr/>
        </p:nvSpPr>
        <p:spPr>
          <a:xfrm>
            <a:off x="6547018" y="2215154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r>
              <a:rPr lang="pt-BR" dirty="0">
                <a:latin typeface="Calibri"/>
                <a:cs typeface="Calibri"/>
              </a:rPr>
              <a:t>: Modelo D</a:t>
            </a:r>
            <a:endParaRPr lang="pt-BR" dirty="0" err="1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249BFD0F-44EF-A17F-0D90-0F888CF5E4C8}"/>
              </a:ext>
            </a:extLst>
          </p:cNvPr>
          <p:cNvSpPr txBox="1"/>
          <p:nvPr/>
        </p:nvSpPr>
        <p:spPr>
          <a:xfrm>
            <a:off x="6278076" y="647524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Performances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7148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Diagrama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7" y="623929"/>
            <a:ext cx="5998180" cy="330740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732" y="2726624"/>
            <a:ext cx="6198936" cy="3433764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4EC303-A73C-9265-6D0A-6E584B9F6188}"/>
              </a:ext>
            </a:extLst>
          </p:cNvPr>
          <p:cNvSpPr txBox="1"/>
          <p:nvPr/>
        </p:nvSpPr>
        <p:spPr>
          <a:xfrm>
            <a:off x="612383" y="4027219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r>
              <a:rPr lang="pt-BR" dirty="0">
                <a:latin typeface="Calibri"/>
                <a:cs typeface="Calibri"/>
              </a:rPr>
              <a:t>: Modelo E</a:t>
            </a:r>
            <a:endParaRPr lang="pt-BR" dirty="0" err="1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691F764-6BEC-8D15-A80E-966037F27938}"/>
              </a:ext>
            </a:extLst>
          </p:cNvPr>
          <p:cNvSpPr txBox="1"/>
          <p:nvPr/>
        </p:nvSpPr>
        <p:spPr>
          <a:xfrm>
            <a:off x="612383" y="4540598"/>
            <a:ext cx="49284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r>
              <a:rPr lang="pt-BR" dirty="0">
                <a:latin typeface="Calibri"/>
                <a:cs typeface="Calibri"/>
              </a:rPr>
              <a:t>: Modelo F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CDB392-445A-9EA0-27B6-B43440665777}"/>
              </a:ext>
            </a:extLst>
          </p:cNvPr>
          <p:cNvSpPr txBox="1"/>
          <p:nvPr/>
        </p:nvSpPr>
        <p:spPr>
          <a:xfrm>
            <a:off x="612383" y="5058160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r>
              <a:rPr lang="pt-BR" dirty="0">
                <a:latin typeface="Calibri"/>
                <a:cs typeface="Calibri"/>
              </a:rPr>
              <a:t>: Modelo G</a:t>
            </a:r>
            <a:endParaRPr lang="pt-BR" dirty="0" err="1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B1694A6-0F2C-5D5D-2043-E81BA3217FFD}"/>
              </a:ext>
            </a:extLst>
          </p:cNvPr>
          <p:cNvSpPr txBox="1"/>
          <p:nvPr/>
        </p:nvSpPr>
        <p:spPr>
          <a:xfrm>
            <a:off x="6547018" y="1113691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r>
              <a:rPr lang="pt-BR" dirty="0">
                <a:latin typeface="Calibri"/>
                <a:cs typeface="Calibri"/>
              </a:rPr>
              <a:t>: Modelo A</a:t>
            </a:r>
            <a:endParaRPr lang="pt-BR" dirty="0" err="1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DE67BD7-1881-0B36-BC12-E4A1328C97F5}"/>
              </a:ext>
            </a:extLst>
          </p:cNvPr>
          <p:cNvSpPr txBox="1"/>
          <p:nvPr/>
        </p:nvSpPr>
        <p:spPr>
          <a:xfrm>
            <a:off x="6547018" y="1481243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DF 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r>
              <a:rPr lang="pt-BR" dirty="0">
                <a:latin typeface="Calibri"/>
                <a:cs typeface="Calibri"/>
              </a:rPr>
              <a:t>: Modelo B</a:t>
            </a:r>
            <a:endParaRPr lang="pt-BR" dirty="0" err="1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DDAB9D9-0403-8CAF-4F23-404570E8C3B4}"/>
              </a:ext>
            </a:extLst>
          </p:cNvPr>
          <p:cNvSpPr txBox="1"/>
          <p:nvPr/>
        </p:nvSpPr>
        <p:spPr>
          <a:xfrm>
            <a:off x="6547018" y="1848796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Plots</a:t>
            </a:r>
            <a:r>
              <a:rPr lang="pt-BR" dirty="0">
                <a:latin typeface="Calibri"/>
                <a:cs typeface="Calibri"/>
              </a:rPr>
              <a:t>: Modelo C</a:t>
            </a:r>
            <a:endParaRPr lang="pt-BR" dirty="0" err="1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CA7718C-E5E1-0D56-3825-5053388C38BC}"/>
              </a:ext>
            </a:extLst>
          </p:cNvPr>
          <p:cNvSpPr txBox="1"/>
          <p:nvPr/>
        </p:nvSpPr>
        <p:spPr>
          <a:xfrm>
            <a:off x="6547018" y="2215154"/>
            <a:ext cx="5249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CBF 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r>
              <a:rPr lang="pt-BR" dirty="0">
                <a:latin typeface="Calibri"/>
                <a:cs typeface="Calibri"/>
              </a:rPr>
              <a:t>: Modelo D</a:t>
            </a:r>
            <a:endParaRPr lang="pt-BR" dirty="0" err="1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ED028CF2-17ED-3420-A848-C313BE5687EF}"/>
              </a:ext>
            </a:extLst>
          </p:cNvPr>
          <p:cNvSpPr txBox="1"/>
          <p:nvPr/>
        </p:nvSpPr>
        <p:spPr>
          <a:xfrm>
            <a:off x="6278076" y="647524"/>
            <a:ext cx="49284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Performances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2018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Tabela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77" y="1152525"/>
            <a:ext cx="7324725" cy="21145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808" y="3516948"/>
            <a:ext cx="7439025" cy="218122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DD63C5A4-0A1B-35F4-7A71-6FF8CF58066E}"/>
              </a:ext>
            </a:extLst>
          </p:cNvPr>
          <p:cNvSpPr txBox="1"/>
          <p:nvPr/>
        </p:nvSpPr>
        <p:spPr>
          <a:xfrm>
            <a:off x="4933370" y="459266"/>
            <a:ext cx="19610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Recomendações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97611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095" y="1152525"/>
            <a:ext cx="7135969" cy="2175510"/>
          </a:xfrm>
          <a:prstGeom prst="rect">
            <a:avLst/>
          </a:prstGeom>
        </p:spPr>
      </p:pic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886" y="3516948"/>
            <a:ext cx="7398868" cy="21812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FBBA565-5691-4140-CD8A-7D0201C380D1}"/>
              </a:ext>
            </a:extLst>
          </p:cNvPr>
          <p:cNvSpPr txBox="1"/>
          <p:nvPr/>
        </p:nvSpPr>
        <p:spPr>
          <a:xfrm>
            <a:off x="4933370" y="459266"/>
            <a:ext cx="19610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Recomendações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96280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45" y="1152525"/>
            <a:ext cx="7035349" cy="2175510"/>
          </a:xfrm>
          <a:prstGeom prst="rect">
            <a:avLst/>
          </a:prstGeom>
        </p:spPr>
      </p:pic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808" y="3518923"/>
            <a:ext cx="7439025" cy="217727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4D649C7-9FF5-D68F-09A6-34F86015E4C7}"/>
              </a:ext>
            </a:extLst>
          </p:cNvPr>
          <p:cNvSpPr txBox="1"/>
          <p:nvPr/>
        </p:nvSpPr>
        <p:spPr>
          <a:xfrm>
            <a:off x="4933370" y="459266"/>
            <a:ext cx="19610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Recomendações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0248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18B91FB-9B95-DFC4-D938-D2CEC45378F2}"/>
              </a:ext>
            </a:extLst>
          </p:cNvPr>
          <p:cNvSpPr txBox="1"/>
          <p:nvPr/>
        </p:nvSpPr>
        <p:spPr>
          <a:xfrm>
            <a:off x="2887824" y="2472341"/>
            <a:ext cx="7255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Performances medidas: Limitadas aos hardwares da máquina do autor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A9AD9E2-A426-ACE6-0596-EB0A2AC0946F}"/>
              </a:ext>
            </a:extLst>
          </p:cNvPr>
          <p:cNvSpPr txBox="1"/>
          <p:nvPr/>
        </p:nvSpPr>
        <p:spPr>
          <a:xfrm>
            <a:off x="2887824" y="3013211"/>
            <a:ext cx="7255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Recomendações: Limitadas ao universo de animes da plataforma 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633D34D-341C-EB14-C6AB-9A7A5579FCF7}"/>
              </a:ext>
            </a:extLst>
          </p:cNvPr>
          <p:cNvSpPr txBox="1"/>
          <p:nvPr/>
        </p:nvSpPr>
        <p:spPr>
          <a:xfrm>
            <a:off x="2887824" y="3632375"/>
            <a:ext cx="7255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Periodicidade: Dados pertencentes até 06 de out. de 2023</a:t>
            </a: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447A40F-13F7-0A9A-E21F-FE642BE8A1D4}"/>
              </a:ext>
            </a:extLst>
          </p:cNvPr>
          <p:cNvSpPr txBox="1"/>
          <p:nvPr/>
        </p:nvSpPr>
        <p:spPr>
          <a:xfrm>
            <a:off x="2663706" y="1970317"/>
            <a:ext cx="7255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3. Limitações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0159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Conclusões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1301" y="5133114"/>
            <a:ext cx="1344646" cy="148918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147B5FE-5421-6929-0513-3F9096F9CC89}"/>
              </a:ext>
            </a:extLst>
          </p:cNvPr>
          <p:cNvSpPr txBox="1"/>
          <p:nvPr/>
        </p:nvSpPr>
        <p:spPr>
          <a:xfrm>
            <a:off x="1607664" y="969259"/>
            <a:ext cx="6493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Complexidade dos algoritmos e acurácia das recomendações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E98811-17FB-E911-0D58-C65C50524758}"/>
              </a:ext>
            </a:extLst>
          </p:cNvPr>
          <p:cNvSpPr txBox="1"/>
          <p:nvPr/>
        </p:nvSpPr>
        <p:spPr>
          <a:xfrm>
            <a:off x="2288384" y="1517899"/>
            <a:ext cx="70417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Complexidade dos algoritmos e acurácia das recomendações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64314F5-252B-E441-3B2D-BDFF297357B5}"/>
              </a:ext>
            </a:extLst>
          </p:cNvPr>
          <p:cNvSpPr txBox="1"/>
          <p:nvPr/>
        </p:nvSpPr>
        <p:spPr>
          <a:xfrm>
            <a:off x="1607664" y="2157979"/>
            <a:ext cx="6493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Maior acurácia das recomendações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35D2A23-5D05-BA75-6750-3AC9FE4564AD}"/>
              </a:ext>
            </a:extLst>
          </p:cNvPr>
          <p:cNvSpPr txBox="1"/>
          <p:nvPr/>
        </p:nvSpPr>
        <p:spPr>
          <a:xfrm>
            <a:off x="2288384" y="2767579"/>
            <a:ext cx="70417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Banco de dados mais vastas e variados</a:t>
            </a:r>
            <a:endParaRPr lang="pt-BR" dirty="0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A2C9502-DAAC-11F9-E2DA-318FD6754AA0}"/>
              </a:ext>
            </a:extLst>
          </p:cNvPr>
          <p:cNvSpPr txBox="1"/>
          <p:nvPr/>
        </p:nvSpPr>
        <p:spPr>
          <a:xfrm>
            <a:off x="1607664" y="3427979"/>
            <a:ext cx="6493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3. Trabalhos futuros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F3BE5DC-0214-FB39-2CD1-919222A6AF3B}"/>
              </a:ext>
            </a:extLst>
          </p:cNvPr>
          <p:cNvSpPr txBox="1"/>
          <p:nvPr/>
        </p:nvSpPr>
        <p:spPr>
          <a:xfrm>
            <a:off x="2288384" y="4027419"/>
            <a:ext cx="70417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Expansão de plataformas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DC41FD69-DE08-821F-AB18-E5F0285E3B8D}"/>
              </a:ext>
            </a:extLst>
          </p:cNvPr>
          <p:cNvSpPr txBox="1"/>
          <p:nvPr/>
        </p:nvSpPr>
        <p:spPr>
          <a:xfrm>
            <a:off x="2288384" y="4657339"/>
            <a:ext cx="70417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Expansão de conteúdos (filmes, séries, músicas...)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C829144A-48B6-15C3-BD12-8007C0BEC769}"/>
              </a:ext>
            </a:extLst>
          </p:cNvPr>
          <p:cNvSpPr txBox="1"/>
          <p:nvPr/>
        </p:nvSpPr>
        <p:spPr>
          <a:xfrm>
            <a:off x="2288384" y="5226299"/>
            <a:ext cx="58124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Aprendizagem Profunda ("</a:t>
            </a:r>
            <a:r>
              <a:rPr lang="pt-BR" dirty="0" err="1">
                <a:latin typeface="Calibri"/>
                <a:cs typeface="Calibri"/>
              </a:rPr>
              <a:t>Deep</a:t>
            </a:r>
            <a:r>
              <a:rPr lang="pt-BR" dirty="0">
                <a:latin typeface="Calibri"/>
                <a:cs typeface="Calibri"/>
              </a:rPr>
              <a:t> Learning")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6128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Introdução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765" y="5432611"/>
            <a:ext cx="1720492" cy="136263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F1F8A38-3DC0-9EF3-3087-2EA1D1A49E6E}"/>
              </a:ext>
            </a:extLst>
          </p:cNvPr>
          <p:cNvSpPr txBox="1"/>
          <p:nvPr/>
        </p:nvSpPr>
        <p:spPr>
          <a:xfrm>
            <a:off x="2395817" y="1716741"/>
            <a:ext cx="40610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Abundância de dados e Big Data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E0D9C94-CC58-DDBC-717E-8E752BDD7A54}"/>
              </a:ext>
            </a:extLst>
          </p:cNvPr>
          <p:cNvSpPr txBox="1"/>
          <p:nvPr/>
        </p:nvSpPr>
        <p:spPr>
          <a:xfrm>
            <a:off x="2398059" y="2218766"/>
            <a:ext cx="9018493" cy="3782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Dificuldades em filtrar conteúdos; Desgaste dos usuários; Decisões equivocadas</a:t>
            </a:r>
            <a:endParaRPr lang="pt-BR" dirty="0">
              <a:cs typeface="Calibri" panose="020F0502020204030204" pitchFamily="34" charset="0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14E7F17B-F0BC-73F5-81A1-8F9BFECC605E}"/>
              </a:ext>
            </a:extLst>
          </p:cNvPr>
          <p:cNvSpPr txBox="1"/>
          <p:nvPr/>
        </p:nvSpPr>
        <p:spPr>
          <a:xfrm>
            <a:off x="2398059" y="2693894"/>
            <a:ext cx="83282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Sistemas de Recomendação [</a:t>
            </a:r>
            <a:r>
              <a:rPr lang="pt-BR" err="1">
                <a:latin typeface="Calibri"/>
                <a:cs typeface="Calibri"/>
              </a:rPr>
              <a:t>SRs</a:t>
            </a:r>
            <a:r>
              <a:rPr lang="pt-BR" dirty="0">
                <a:latin typeface="Calibri"/>
                <a:cs typeface="Calibri"/>
              </a:rPr>
              <a:t>]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5B8B4E77-9DD3-5E35-C475-FEE858E1DFC9}"/>
              </a:ext>
            </a:extLst>
          </p:cNvPr>
          <p:cNvSpPr txBox="1"/>
          <p:nvPr/>
        </p:nvSpPr>
        <p:spPr>
          <a:xfrm>
            <a:off x="2397346" y="3177987"/>
            <a:ext cx="83114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Reconhecimento de gostos pessoais</a:t>
            </a:r>
            <a:endParaRPr lang="pt-BR" dirty="0">
              <a:cs typeface="Calibri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E8B5116-6167-B287-578B-6FF341533483}"/>
              </a:ext>
            </a:extLst>
          </p:cNvPr>
          <p:cNvSpPr txBox="1"/>
          <p:nvPr/>
        </p:nvSpPr>
        <p:spPr>
          <a:xfrm>
            <a:off x="2398058" y="3671046"/>
            <a:ext cx="7691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Bases de dados robustas</a:t>
            </a:r>
            <a:endParaRPr lang="pt-BR" dirty="0">
              <a:cs typeface="Calibri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CC49AB41-09E4-15FB-DF25-5F260F04D785}"/>
              </a:ext>
            </a:extLst>
          </p:cNvPr>
          <p:cNvSpPr txBox="1"/>
          <p:nvPr/>
        </p:nvSpPr>
        <p:spPr>
          <a:xfrm>
            <a:off x="2396835" y="4173070"/>
            <a:ext cx="667076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Poder computacional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0928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9167FFF-053C-32A8-23DF-F9F613927C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ítulo 1">
            <a:extLst>
              <a:ext uri="{FF2B5EF4-FFF2-40B4-BE49-F238E27FC236}">
                <a16:creationId xmlns:a16="http://schemas.microsoft.com/office/drawing/2014/main" id="{5E191FB6-9076-7761-D0ED-D4DB65D1453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61940" y="2521231"/>
            <a:ext cx="6388100" cy="629584"/>
          </a:xfrm>
        </p:spPr>
        <p:txBody>
          <a:bodyPr/>
          <a:lstStyle/>
          <a:p>
            <a:pPr algn="l"/>
            <a:r>
              <a:rPr lang="pt-BR" altLang="pt-BR" sz="4000" dirty="0">
                <a:solidFill>
                  <a:schemeClr val="bg2"/>
                </a:solidFill>
                <a:latin typeface="Poppins SemiBold"/>
                <a:cs typeface="Poppins SemiBold"/>
              </a:rPr>
              <a:t>Obrigado!</a:t>
            </a:r>
            <a:endParaRPr lang="pt-BR" altLang="pt-BR" sz="40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3AA01A69-2C26-B05B-C725-518DC81F25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3922" y="3529910"/>
            <a:ext cx="5996305" cy="416242"/>
          </a:xfrm>
        </p:spPr>
        <p:txBody>
          <a:bodyPr rtlCol="0">
            <a:normAutofit lnSpcReduction="10000"/>
          </a:bodyPr>
          <a:lstStyle/>
          <a:p>
            <a:pPr algn="l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csfelix.github.io</a:t>
            </a:r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B6128070-44A5-C527-39D7-2071F95AE641}"/>
              </a:ext>
            </a:extLst>
          </p:cNvPr>
          <p:cNvSpPr txBox="1">
            <a:spLocks/>
          </p:cNvSpPr>
          <p:nvPr/>
        </p:nvSpPr>
        <p:spPr bwMode="auto">
          <a:xfrm>
            <a:off x="5753922" y="4360490"/>
            <a:ext cx="6423025" cy="41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github.com/</a:t>
            </a:r>
            <a:r>
              <a:rPr lang="pt-BR" dirty="0" err="1">
                <a:solidFill>
                  <a:schemeClr val="bg2"/>
                </a:solidFill>
                <a:ea typeface="+mn-lt"/>
                <a:cs typeface="+mn-lt"/>
              </a:rPr>
              <a:t>CSFelix</a:t>
            </a:r>
            <a:endParaRPr lang="pt-BR" dirty="0" err="1">
              <a:solidFill>
                <a:schemeClr val="bg2"/>
              </a:solidFill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70DDAC98-2500-E65D-D155-57D265FF5082}"/>
              </a:ext>
            </a:extLst>
          </p:cNvPr>
          <p:cNvSpPr txBox="1">
            <a:spLocks/>
          </p:cNvSpPr>
          <p:nvPr/>
        </p:nvSpPr>
        <p:spPr bwMode="auto">
          <a:xfrm>
            <a:off x="5753922" y="5246950"/>
            <a:ext cx="5762625" cy="41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linkedin.com/in/</a:t>
            </a:r>
            <a:r>
              <a:rPr lang="pt-BR" dirty="0" err="1">
                <a:solidFill>
                  <a:schemeClr val="bg2"/>
                </a:solidFill>
                <a:ea typeface="+mn-lt"/>
                <a:cs typeface="+mn-lt"/>
              </a:rPr>
              <a:t>csfelix</a:t>
            </a:r>
            <a:endParaRPr lang="pt-BR" dirty="0" err="1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36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Objetivos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32611"/>
            <a:ext cx="1352218" cy="136263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A108CC2-69B6-EDC5-BC46-09C2060F8D63}"/>
              </a:ext>
            </a:extLst>
          </p:cNvPr>
          <p:cNvSpPr txBox="1"/>
          <p:nvPr/>
        </p:nvSpPr>
        <p:spPr>
          <a:xfrm>
            <a:off x="2164976" y="1035423"/>
            <a:ext cx="53967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Algoritmos de recomendação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961CAAF-616F-7B2A-E8D2-55B686E303AA}"/>
              </a:ext>
            </a:extLst>
          </p:cNvPr>
          <p:cNvSpPr txBox="1"/>
          <p:nvPr/>
        </p:nvSpPr>
        <p:spPr>
          <a:xfrm>
            <a:off x="2460812" y="1492623"/>
            <a:ext cx="76020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Filtragem Demográfica: 2 modelos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0A40CC4-1D9D-4899-CC51-B5DBDA82A611}"/>
              </a:ext>
            </a:extLst>
          </p:cNvPr>
          <p:cNvSpPr txBox="1"/>
          <p:nvPr/>
        </p:nvSpPr>
        <p:spPr>
          <a:xfrm>
            <a:off x="2460811" y="1869142"/>
            <a:ext cx="75931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Filtragem Baseada em Conteúdo: 2 modelos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5D6F77F-47DF-7A0C-FA88-CC3594E86B6E}"/>
              </a:ext>
            </a:extLst>
          </p:cNvPr>
          <p:cNvSpPr txBox="1"/>
          <p:nvPr/>
        </p:nvSpPr>
        <p:spPr>
          <a:xfrm>
            <a:off x="2460812" y="2236693"/>
            <a:ext cx="66249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Filtragem Colaborativa: 2 modelos</a:t>
            </a:r>
            <a:endParaRPr lang="pt-BR" dirty="0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959BE80-067B-E021-F3AC-92E0C80CC139}"/>
              </a:ext>
            </a:extLst>
          </p:cNvPr>
          <p:cNvSpPr txBox="1"/>
          <p:nvPr/>
        </p:nvSpPr>
        <p:spPr>
          <a:xfrm>
            <a:off x="2460811" y="2613211"/>
            <a:ext cx="63021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Filtragem Híbrida: 1 modelo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6F87AE5-6914-7087-D125-8EC43AADB282}"/>
              </a:ext>
            </a:extLst>
          </p:cNvPr>
          <p:cNvSpPr txBox="1"/>
          <p:nvPr/>
        </p:nvSpPr>
        <p:spPr>
          <a:xfrm>
            <a:off x="2164978" y="3106270"/>
            <a:ext cx="88840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Desempenhos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6FCFA95-E818-2CA5-32F3-3ECF77B1BF85}"/>
              </a:ext>
            </a:extLst>
          </p:cNvPr>
          <p:cNvSpPr txBox="1"/>
          <p:nvPr/>
        </p:nvSpPr>
        <p:spPr>
          <a:xfrm>
            <a:off x="2460812" y="3599329"/>
            <a:ext cx="7924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Tempo de execução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55989FE-9137-5F1E-28CD-986C05B75391}"/>
              </a:ext>
            </a:extLst>
          </p:cNvPr>
          <p:cNvSpPr txBox="1"/>
          <p:nvPr/>
        </p:nvSpPr>
        <p:spPr>
          <a:xfrm>
            <a:off x="2460812" y="3975847"/>
            <a:ext cx="71448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Consumo médio de CPU</a:t>
            </a:r>
            <a:endParaRPr lang="pt-BR" dirty="0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EDF20A1-D67B-4884-DACE-0B7473544181}"/>
              </a:ext>
            </a:extLst>
          </p:cNvPr>
          <p:cNvSpPr txBox="1"/>
          <p:nvPr/>
        </p:nvSpPr>
        <p:spPr>
          <a:xfrm>
            <a:off x="2460814" y="4433046"/>
            <a:ext cx="79158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Consumo médio de RAM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08476BA-F9E0-8C4D-8707-76E86F33FC27}"/>
              </a:ext>
            </a:extLst>
          </p:cNvPr>
          <p:cNvSpPr txBox="1"/>
          <p:nvPr/>
        </p:nvSpPr>
        <p:spPr>
          <a:xfrm>
            <a:off x="2164977" y="4941643"/>
            <a:ext cx="62394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3. Recomendações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CCD8AF21-46FC-6C39-35C8-6D7785C0C4F9}"/>
              </a:ext>
            </a:extLst>
          </p:cNvPr>
          <p:cNvSpPr txBox="1"/>
          <p:nvPr/>
        </p:nvSpPr>
        <p:spPr>
          <a:xfrm>
            <a:off x="2459618" y="5392270"/>
            <a:ext cx="52891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Adaptação aos gostos individuais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7167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935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5B854D0-6AF6-66EF-1310-E769658FDCB0}"/>
              </a:ext>
            </a:extLst>
          </p:cNvPr>
          <p:cNvSpPr txBox="1"/>
          <p:nvPr/>
        </p:nvSpPr>
        <p:spPr>
          <a:xfrm>
            <a:off x="2025633" y="1323171"/>
            <a:ext cx="5029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1. Base de Dados</a:t>
            </a:r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4327DA5-4560-CEA9-4FB5-14B7F6258B6C}"/>
              </a:ext>
            </a:extLst>
          </p:cNvPr>
          <p:cNvSpPr txBox="1"/>
          <p:nvPr/>
        </p:nvSpPr>
        <p:spPr>
          <a:xfrm>
            <a:off x="2303539" y="1843124"/>
            <a:ext cx="83999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Coleta: Plataforma </a:t>
            </a:r>
            <a:r>
              <a:rPr lang="pt-BR" dirty="0" err="1">
                <a:latin typeface="Calibri"/>
                <a:cs typeface="Calibri"/>
              </a:rPr>
              <a:t>Kaggle</a:t>
            </a:r>
            <a:r>
              <a:rPr lang="pt-BR" dirty="0">
                <a:latin typeface="Calibri"/>
                <a:cs typeface="Calibri"/>
              </a:rPr>
              <a:t> - </a:t>
            </a:r>
            <a:r>
              <a:rPr lang="pt-BR" dirty="0" err="1">
                <a:latin typeface="Calibri"/>
                <a:cs typeface="Calibri"/>
              </a:rPr>
              <a:t>Stream</a:t>
            </a:r>
            <a:r>
              <a:rPr lang="pt-BR" dirty="0">
                <a:latin typeface="Calibri"/>
                <a:cs typeface="Calibri"/>
              </a:rPr>
              <a:t> de animes - dados até 06 de out. de 2023</a:t>
            </a:r>
            <a:endParaRPr lang="pt-BR" dirty="0" err="1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3EB1F94-75EC-40F3-57D9-2AC8C9EEBEEF}"/>
              </a:ext>
            </a:extLst>
          </p:cNvPr>
          <p:cNvSpPr txBox="1"/>
          <p:nvPr/>
        </p:nvSpPr>
        <p:spPr>
          <a:xfrm>
            <a:off x="2303539" y="2389971"/>
            <a:ext cx="87405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animes.csv: 24 variáveis; 24.905 observações; nome, gênero, sinopse, score, estúdio...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CBF3D81D-96C4-D9D4-4241-38913DFD2430}"/>
              </a:ext>
            </a:extLst>
          </p:cNvPr>
          <p:cNvSpPr txBox="1"/>
          <p:nvPr/>
        </p:nvSpPr>
        <p:spPr>
          <a:xfrm>
            <a:off x="2303539" y="2927853"/>
            <a:ext cx="87405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users.csv: 16 variáveis; 731.290 observações; nome, sexo, score médio, episódios assistidos...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7B89B83-A5A0-0F73-9709-8347047F7597}"/>
              </a:ext>
            </a:extLst>
          </p:cNvPr>
          <p:cNvSpPr txBox="1"/>
          <p:nvPr/>
        </p:nvSpPr>
        <p:spPr>
          <a:xfrm>
            <a:off x="2303538" y="3573312"/>
            <a:ext cx="87405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ratings.csv: 5 variáveis; 24.325.191 observações; id do usuário, nome do usuário, id do anime, nome do anime e avaliação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A3E9CE1-5B4B-CC09-AA63-CD71B234F7CF}"/>
              </a:ext>
            </a:extLst>
          </p:cNvPr>
          <p:cNvSpPr txBox="1"/>
          <p:nvPr/>
        </p:nvSpPr>
        <p:spPr>
          <a:xfrm>
            <a:off x="2303538" y="4317382"/>
            <a:ext cx="87405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benchmarkings.csv: 9 variáveis; 70 observações; nome do modelo, tempo de execução, consumo médio de CPU, consumo médio de RAM...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5508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62301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pic>
        <p:nvPicPr>
          <p:cNvPr id="28" name="Imagem 27" descr="Tabela&#10;&#10;Descrição gerada automaticamente">
            <a:extLst>
              <a:ext uri="{FF2B5EF4-FFF2-40B4-BE49-F238E27FC236}">
                <a16:creationId xmlns:a16="http://schemas.microsoft.com/office/drawing/2014/main" id="{87A8CF38-637A-F159-E90A-ACBFDF7B0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804" y="4016908"/>
            <a:ext cx="6932543" cy="266702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0CE60B9-3406-A5C8-EB25-5F61E9C52933}"/>
              </a:ext>
            </a:extLst>
          </p:cNvPr>
          <p:cNvSpPr txBox="1"/>
          <p:nvPr/>
        </p:nvSpPr>
        <p:spPr>
          <a:xfrm>
            <a:off x="1706899" y="893937"/>
            <a:ext cx="82721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2. Transformações nas Bases de Dados</a:t>
            </a:r>
            <a:endParaRPr lang="pt-BR" dirty="0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4730A3A-4FA3-0E0E-B4EB-21FD60878759}"/>
              </a:ext>
            </a:extLst>
          </p:cNvPr>
          <p:cNvSpPr txBox="1"/>
          <p:nvPr/>
        </p:nvSpPr>
        <p:spPr>
          <a:xfrm>
            <a:off x="1993769" y="1306313"/>
            <a:ext cx="8603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Padronização dos nomes das variáveis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082B34F-D4E4-989C-06DF-CBAB1E41E10C}"/>
              </a:ext>
            </a:extLst>
          </p:cNvPr>
          <p:cNvSpPr txBox="1"/>
          <p:nvPr/>
        </p:nvSpPr>
        <p:spPr>
          <a:xfrm>
            <a:off x="1993768" y="1673866"/>
            <a:ext cx="3718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Descarte de variáveis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77ABEAF-A080-725B-4BD1-0BAC4F1FD10B}"/>
              </a:ext>
            </a:extLst>
          </p:cNvPr>
          <p:cNvSpPr txBox="1"/>
          <p:nvPr/>
        </p:nvSpPr>
        <p:spPr>
          <a:xfrm>
            <a:off x="1994840" y="2129213"/>
            <a:ext cx="81121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Limpeza dos dados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13358FD-A290-909D-2BFB-507F06C4DED2}"/>
              </a:ext>
            </a:extLst>
          </p:cNvPr>
          <p:cNvSpPr txBox="1"/>
          <p:nvPr/>
        </p:nvSpPr>
        <p:spPr>
          <a:xfrm>
            <a:off x="1997860" y="2609799"/>
            <a:ext cx="9046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Remoção de animes não anunciados e não lançados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D11DB1FB-6F83-FE47-82D0-18D397669686}"/>
              </a:ext>
            </a:extLst>
          </p:cNvPr>
          <p:cNvSpPr txBox="1"/>
          <p:nvPr/>
        </p:nvSpPr>
        <p:spPr>
          <a:xfrm>
            <a:off x="1996010" y="3018571"/>
            <a:ext cx="83532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Remoção de usuários desativados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CF97F0D-F6ED-A4AC-E951-B0B61E39427F}"/>
              </a:ext>
            </a:extLst>
          </p:cNvPr>
          <p:cNvSpPr txBox="1"/>
          <p:nvPr/>
        </p:nvSpPr>
        <p:spPr>
          <a:xfrm>
            <a:off x="1996010" y="3430946"/>
            <a:ext cx="92049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Remoção de avaliações desativadas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4976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8496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092C48C-58ED-4180-6642-44CC8B8EE1E8}"/>
              </a:ext>
            </a:extLst>
          </p:cNvPr>
          <p:cNvSpPr txBox="1"/>
          <p:nvPr/>
        </p:nvSpPr>
        <p:spPr>
          <a:xfrm>
            <a:off x="2443174" y="1937448"/>
            <a:ext cx="60413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3. Filtragem Demográfica (Modelo A e Modelo B)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623D1B0-AB22-3737-83EC-6ECFA1035766}"/>
              </a:ext>
            </a:extLst>
          </p:cNvPr>
          <p:cNvSpPr txBox="1"/>
          <p:nvPr/>
        </p:nvSpPr>
        <p:spPr>
          <a:xfrm>
            <a:off x="2721080" y="2403613"/>
            <a:ext cx="74039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Modelo A: Avaliação dos Itens - Média Bayesiana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D5BA8CF-CE29-D768-DE73-7CE7DFADCC53}"/>
              </a:ext>
            </a:extLst>
          </p:cNvPr>
          <p:cNvSpPr txBox="1"/>
          <p:nvPr/>
        </p:nvSpPr>
        <p:spPr>
          <a:xfrm>
            <a:off x="2721080" y="2869778"/>
            <a:ext cx="74039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Modelo B: Popularidade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6A07C7A-8CB5-9902-EC9B-88B23923B339}"/>
              </a:ext>
            </a:extLst>
          </p:cNvPr>
          <p:cNvSpPr txBox="1"/>
          <p:nvPr/>
        </p:nvSpPr>
        <p:spPr>
          <a:xfrm>
            <a:off x="2721079" y="3237330"/>
            <a:ext cx="79956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1 Comunidade: Usuários da Plataforma (+75% dos usuários estão com localização inexistente ou não informada)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0351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7550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ECBA60BC-ABFC-CB1A-5D8F-FF1D8A98AD68}"/>
              </a:ext>
            </a:extLst>
          </p:cNvPr>
          <p:cNvSpPr txBox="1"/>
          <p:nvPr/>
        </p:nvSpPr>
        <p:spPr>
          <a:xfrm>
            <a:off x="7355831" y="6383940"/>
            <a:ext cx="323538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400" dirty="0">
                <a:latin typeface="Calibri"/>
                <a:cs typeface="Calibri"/>
              </a:rPr>
              <a:t>* processo efetuado apenas no Modelo C</a:t>
            </a:r>
            <a:endParaRPr lang="pt-BR" sz="1400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183E651-B33E-9B43-888D-619209762E9E}"/>
              </a:ext>
            </a:extLst>
          </p:cNvPr>
          <p:cNvSpPr txBox="1"/>
          <p:nvPr/>
        </p:nvSpPr>
        <p:spPr>
          <a:xfrm>
            <a:off x="1950116" y="1318883"/>
            <a:ext cx="70274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4. Filtragem Baseada em Conteúdo (Modelo C e Modelo D)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A8E8CB8-8E93-14B3-4BCC-3FFEF5AB6694}"/>
              </a:ext>
            </a:extLst>
          </p:cNvPr>
          <p:cNvSpPr txBox="1"/>
          <p:nvPr/>
        </p:nvSpPr>
        <p:spPr>
          <a:xfrm>
            <a:off x="2236986" y="1776083"/>
            <a:ext cx="80673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Sinopses dos itens (Modelo C) e Gêneros, Tipos e Fontes Originais (Modelo D)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4EA4581-D8BD-DCF3-0D0E-FE637A6ECE0E}"/>
              </a:ext>
            </a:extLst>
          </p:cNvPr>
          <p:cNvSpPr txBox="1"/>
          <p:nvPr/>
        </p:nvSpPr>
        <p:spPr>
          <a:xfrm>
            <a:off x="2236984" y="2143634"/>
            <a:ext cx="80673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Padronização dos textos em minúsculo, sem quebras de linha e sem pontuações</a:t>
            </a:r>
            <a:endParaRPr lang="pt-BR" dirty="0">
              <a:cs typeface="Calibri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2D701640-2608-057D-95BE-62CE9448113D}"/>
              </a:ext>
            </a:extLst>
          </p:cNvPr>
          <p:cNvSpPr txBox="1"/>
          <p:nvPr/>
        </p:nvSpPr>
        <p:spPr>
          <a:xfrm>
            <a:off x="2236985" y="3049071"/>
            <a:ext cx="80673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>
                <a:latin typeface="Calibri"/>
                <a:cs typeface="Calibri"/>
              </a:rPr>
              <a:t>Tokenização</a:t>
            </a:r>
            <a:r>
              <a:rPr lang="pt-BR" dirty="0">
                <a:latin typeface="Calibri"/>
                <a:cs typeface="Calibri"/>
              </a:rPr>
              <a:t> por palavra</a:t>
            </a:r>
            <a:endParaRPr lang="pt-BR" dirty="0">
              <a:cs typeface="Calibri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FA1B3A42-94B1-18EF-23C8-65E39BD6F4DE}"/>
              </a:ext>
            </a:extLst>
          </p:cNvPr>
          <p:cNvSpPr txBox="1"/>
          <p:nvPr/>
        </p:nvSpPr>
        <p:spPr>
          <a:xfrm>
            <a:off x="2245950" y="3560058"/>
            <a:ext cx="80673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* Lematização</a:t>
            </a:r>
            <a:endParaRPr lang="pt-BR" dirty="0">
              <a:cs typeface="Calibri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C7CD7197-917E-57EB-20B6-55CB8DB05294}"/>
              </a:ext>
            </a:extLst>
          </p:cNvPr>
          <p:cNvSpPr txBox="1"/>
          <p:nvPr/>
        </p:nvSpPr>
        <p:spPr>
          <a:xfrm>
            <a:off x="2245950" y="2600836"/>
            <a:ext cx="80673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* Remoção das Palavras de Parada e de Substantivos Próprios</a:t>
            </a:r>
            <a:endParaRPr lang="pt-BR" dirty="0">
              <a:cs typeface="Calibri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EB48894E-556D-4A4B-0E26-398CD7585454}"/>
              </a:ext>
            </a:extLst>
          </p:cNvPr>
          <p:cNvSpPr txBox="1"/>
          <p:nvPr/>
        </p:nvSpPr>
        <p:spPr>
          <a:xfrm>
            <a:off x="2254914" y="4017260"/>
            <a:ext cx="84797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Bolsa de Palavras</a:t>
            </a:r>
            <a:endParaRPr lang="pt-BR" dirty="0">
              <a:cs typeface="Calibri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69F7D2F-7934-6834-73D4-643A47A711AF}"/>
              </a:ext>
            </a:extLst>
          </p:cNvPr>
          <p:cNvSpPr txBox="1"/>
          <p:nvPr/>
        </p:nvSpPr>
        <p:spPr>
          <a:xfrm>
            <a:off x="2245950" y="4510317"/>
            <a:ext cx="83273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Frequência do Termo - Frequência Inversa do </a:t>
            </a:r>
            <a:r>
              <a:rPr lang="pt-BR">
                <a:latin typeface="Calibri"/>
                <a:cs typeface="Calibri"/>
              </a:rPr>
              <a:t>Documento [FT-FID]</a:t>
            </a:r>
            <a:endParaRPr lang="pt-BR" dirty="0">
              <a:cs typeface="Calibri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A4CF7134-01C0-07A4-CC23-3FE17F4BE060}"/>
              </a:ext>
            </a:extLst>
          </p:cNvPr>
          <p:cNvSpPr txBox="1"/>
          <p:nvPr/>
        </p:nvSpPr>
        <p:spPr>
          <a:xfrm>
            <a:off x="2263877" y="4958553"/>
            <a:ext cx="803149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Similaridade do Cosseno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8251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B1EE53A-17B5-2EC9-51B1-F74438C18B7D}"/>
              </a:ext>
            </a:extLst>
          </p:cNvPr>
          <p:cNvSpPr txBox="1"/>
          <p:nvPr/>
        </p:nvSpPr>
        <p:spPr>
          <a:xfrm>
            <a:off x="2423938" y="1036744"/>
            <a:ext cx="4557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5. Filtragem Colaborativa (Modelo E)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7CDAEC2-38F7-C038-80BB-8397DE182A29}"/>
              </a:ext>
            </a:extLst>
          </p:cNvPr>
          <p:cNvSpPr txBox="1"/>
          <p:nvPr/>
        </p:nvSpPr>
        <p:spPr>
          <a:xfrm>
            <a:off x="2694186" y="1507702"/>
            <a:ext cx="76667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Itens bem avaliados por usuários semelhantes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682986-08F0-F823-5DD7-2BA31B9708EC}"/>
              </a:ext>
            </a:extLst>
          </p:cNvPr>
          <p:cNvSpPr txBox="1"/>
          <p:nvPr/>
        </p:nvSpPr>
        <p:spPr>
          <a:xfrm>
            <a:off x="2673455" y="2052309"/>
            <a:ext cx="6681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Itens acima do percentil 75 na quantidade de avaliações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E208BE3-93B3-F0CF-73C4-AA6882F0D4A1}"/>
              </a:ext>
            </a:extLst>
          </p:cNvPr>
          <p:cNvSpPr txBox="1"/>
          <p:nvPr/>
        </p:nvSpPr>
        <p:spPr>
          <a:xfrm>
            <a:off x="2666732" y="2612042"/>
            <a:ext cx="83200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D92A944-C917-4A5E-4754-D67B16641820}"/>
              </a:ext>
            </a:extLst>
          </p:cNvPr>
          <p:cNvSpPr txBox="1"/>
          <p:nvPr/>
        </p:nvSpPr>
        <p:spPr>
          <a:xfrm>
            <a:off x="2680179" y="3113504"/>
            <a:ext cx="46725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5CBA85-7382-B7C9-1937-EAA3F93162D0}"/>
              </a:ext>
            </a:extLst>
          </p:cNvPr>
          <p:cNvSpPr txBox="1"/>
          <p:nvPr/>
        </p:nvSpPr>
        <p:spPr>
          <a:xfrm>
            <a:off x="2667292" y="3602080"/>
            <a:ext cx="8188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6DC2332-D42E-50E1-0C76-38050F56F85A}"/>
              </a:ext>
            </a:extLst>
          </p:cNvPr>
          <p:cNvSpPr txBox="1"/>
          <p:nvPr/>
        </p:nvSpPr>
        <p:spPr>
          <a:xfrm>
            <a:off x="2667292" y="4130437"/>
            <a:ext cx="78253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C8688E9-0C0D-AF5D-CA6C-EAF2C937F373}"/>
              </a:ext>
            </a:extLst>
          </p:cNvPr>
          <p:cNvSpPr txBox="1"/>
          <p:nvPr/>
        </p:nvSpPr>
        <p:spPr>
          <a:xfrm>
            <a:off x="2670654" y="4606128"/>
            <a:ext cx="60727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1C54E61C-8056-2A43-0DAB-323C02C121BF}"/>
              </a:ext>
            </a:extLst>
          </p:cNvPr>
          <p:cNvSpPr txBox="1"/>
          <p:nvPr/>
        </p:nvSpPr>
        <p:spPr>
          <a:xfrm>
            <a:off x="2665983" y="5106966"/>
            <a:ext cx="70151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Erro Quadrático Médio da Raiz: 1;2704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228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48C2733-E463-5E35-B7FF-C65B236AB1B7}"/>
              </a:ext>
            </a:extLst>
          </p:cNvPr>
          <p:cNvSpPr txBox="1"/>
          <p:nvPr/>
        </p:nvSpPr>
        <p:spPr>
          <a:xfrm>
            <a:off x="2370150" y="1090532"/>
            <a:ext cx="4557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6. Filtragem Colaborativa (Modelo F)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CDCEED-9A89-2B3A-EE04-417B2861717F}"/>
              </a:ext>
            </a:extLst>
          </p:cNvPr>
          <p:cNvSpPr txBox="1"/>
          <p:nvPr/>
        </p:nvSpPr>
        <p:spPr>
          <a:xfrm>
            <a:off x="2640398" y="1561490"/>
            <a:ext cx="766674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Itens semelhantes aos bem avaliados pelo usuário, sendo estes mesmos itens bem avaliados por usuários semelhantes</a:t>
            </a:r>
            <a:endParaRPr lang="pt-BR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C72F4BB-A570-29D2-30A6-CF5D06D7CAB1}"/>
              </a:ext>
            </a:extLst>
          </p:cNvPr>
          <p:cNvSpPr txBox="1"/>
          <p:nvPr/>
        </p:nvSpPr>
        <p:spPr>
          <a:xfrm>
            <a:off x="2637596" y="2303321"/>
            <a:ext cx="6681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Itens acima de 75 mil avaliações</a:t>
            </a:r>
            <a:endParaRPr lang="pt-BR" dirty="0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133B85A-B260-5D1F-2CC4-638A52E1FBD1}"/>
              </a:ext>
            </a:extLst>
          </p:cNvPr>
          <p:cNvSpPr txBox="1"/>
          <p:nvPr/>
        </p:nvSpPr>
        <p:spPr>
          <a:xfrm>
            <a:off x="2630873" y="2863053"/>
            <a:ext cx="83200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4D92E54-DBF6-A75F-23A9-746DBEF83A11}"/>
              </a:ext>
            </a:extLst>
          </p:cNvPr>
          <p:cNvSpPr txBox="1"/>
          <p:nvPr/>
        </p:nvSpPr>
        <p:spPr>
          <a:xfrm>
            <a:off x="2644320" y="3364516"/>
            <a:ext cx="46725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AB03789-BC29-F79D-20F1-0DCD36282187}"/>
              </a:ext>
            </a:extLst>
          </p:cNvPr>
          <p:cNvSpPr txBox="1"/>
          <p:nvPr/>
        </p:nvSpPr>
        <p:spPr>
          <a:xfrm>
            <a:off x="2640398" y="3826198"/>
            <a:ext cx="8188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BC5EAC4-9FD6-5A7C-8830-3F77EC016C16}"/>
              </a:ext>
            </a:extLst>
          </p:cNvPr>
          <p:cNvSpPr txBox="1"/>
          <p:nvPr/>
        </p:nvSpPr>
        <p:spPr>
          <a:xfrm>
            <a:off x="2640398" y="4354555"/>
            <a:ext cx="78253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4941F19-3E08-8C57-1BDA-A86D014ADBC0}"/>
              </a:ext>
            </a:extLst>
          </p:cNvPr>
          <p:cNvSpPr txBox="1"/>
          <p:nvPr/>
        </p:nvSpPr>
        <p:spPr>
          <a:xfrm>
            <a:off x="2643760" y="4785422"/>
            <a:ext cx="60727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A08646A-B4D9-0702-3DCB-F992D41F04E3}"/>
              </a:ext>
            </a:extLst>
          </p:cNvPr>
          <p:cNvSpPr txBox="1"/>
          <p:nvPr/>
        </p:nvSpPr>
        <p:spPr>
          <a:xfrm>
            <a:off x="2639089" y="5286260"/>
            <a:ext cx="70151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Calibri"/>
                <a:cs typeface="Calibri"/>
              </a:rPr>
              <a:t>Erro Quadrático Médio da Raiz: 5.7741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4785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13</Words>
  <Application>Microsoft Office PowerPoint</Application>
  <PresentationFormat>Widescreen</PresentationFormat>
  <Paragraphs>3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20</vt:i4>
      </vt:variant>
    </vt:vector>
  </HeadingPairs>
  <TitlesOfParts>
    <vt:vector size="22" baseType="lpstr">
      <vt:lpstr>Tema do Office</vt:lpstr>
      <vt:lpstr>Personalizar design</vt:lpstr>
      <vt:lpstr>Do demográfico ao híbrido: performances e resultados de algoritmos de recomendação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 de Conclusão de Curso</dc:title>
  <dc:creator>Nicole Dinardi</dc:creator>
  <cp:lastModifiedBy>Julia Montezelli</cp:lastModifiedBy>
  <cp:revision>1283</cp:revision>
  <dcterms:created xsi:type="dcterms:W3CDTF">2023-09-28T12:56:17Z</dcterms:created>
  <dcterms:modified xsi:type="dcterms:W3CDTF">2024-10-19T15:40:21Z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0x01010008CFA7B293EDBE4DB98FBC161D82B39F</vt:lpwstr>
  </property>
</Properties>
</file>

<file path=docProps/thumbnail.jpeg>
</file>